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2"/>
  </p:notesMasterIdLst>
  <p:sldIdLst>
    <p:sldId id="256" r:id="rId2"/>
    <p:sldId id="257" r:id="rId3"/>
    <p:sldId id="283" r:id="rId4"/>
    <p:sldId id="271" r:id="rId5"/>
    <p:sldId id="258" r:id="rId6"/>
    <p:sldId id="259" r:id="rId7"/>
    <p:sldId id="280" r:id="rId8"/>
    <p:sldId id="260" r:id="rId9"/>
    <p:sldId id="270" r:id="rId10"/>
    <p:sldId id="282"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14" autoAdjust="0"/>
  </p:normalViewPr>
  <p:slideViewPr>
    <p:cSldViewPr snapToGrid="0">
      <p:cViewPr>
        <p:scale>
          <a:sx n="73" d="100"/>
          <a:sy n="73" d="100"/>
        </p:scale>
        <p:origin x="-12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4245C-3DF3-4B35-B87A-FC364CC255E2}" type="datetimeFigureOut">
              <a:rPr lang="es-ES" smtClean="0"/>
              <a:t>22/02/2022</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A32AF-E19C-4479-824E-4B128B2DA64C}" type="slidenum">
              <a:rPr lang="es-ES" smtClean="0"/>
              <a:t>‹Nº›</a:t>
            </a:fld>
            <a:endParaRPr lang="es-ES"/>
          </a:p>
        </p:txBody>
      </p:sp>
    </p:spTree>
    <p:extLst>
      <p:ext uri="{BB962C8B-B14F-4D97-AF65-F5344CB8AC3E}">
        <p14:creationId xmlns:p14="http://schemas.microsoft.com/office/powerpoint/2010/main" val="1465642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70A32AF-E19C-4479-824E-4B128B2DA64C}" type="slidenum">
              <a:rPr lang="es-ES" smtClean="0"/>
              <a:t>4</a:t>
            </a:fld>
            <a:endParaRPr lang="es-ES"/>
          </a:p>
        </p:txBody>
      </p:sp>
    </p:spTree>
    <p:extLst>
      <p:ext uri="{BB962C8B-B14F-4D97-AF65-F5344CB8AC3E}">
        <p14:creationId xmlns:p14="http://schemas.microsoft.com/office/powerpoint/2010/main" val="1328142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3933A4C-6876-4C6A-848D-69A345EB7913}" type="datetimeFigureOut">
              <a:rPr lang="es-ES" smtClean="0"/>
              <a:t>22/02/2022</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267662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3933A4C-6876-4C6A-848D-69A345EB7913}" type="datetimeFigureOut">
              <a:rPr lang="es-ES" smtClean="0"/>
              <a:t>22/02/2022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375396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3933A4C-6876-4C6A-848D-69A345EB7913}" type="datetimeFigureOut">
              <a:rPr lang="es-ES" smtClean="0"/>
              <a:t>22/02/2022</a:t>
            </a:fld>
            <a:endParaRPr lang="es-ES"/>
          </a:p>
        </p:txBody>
      </p:sp>
      <p:sp>
        <p:nvSpPr>
          <p:cNvPr id="5" name="Footer Placeholder 4"/>
          <p:cNvSpPr>
            <a:spLocks noGrp="1"/>
          </p:cNvSpPr>
          <p:nvPr>
            <p:ph type="ftr" sz="quarter" idx="11"/>
          </p:nvPr>
        </p:nvSpPr>
        <p:spPr/>
        <p:txBody>
          <a:bodyPr/>
          <a:lstStyle/>
          <a:p>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C09653-AE8A-42B3-BC1A-AFD84938CD50}" type="slidenum">
              <a:rPr lang="es-ES" smtClean="0"/>
              <a:t>‹Nº›</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6381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63933A4C-6876-4C6A-848D-69A345EB7913}" type="datetimeFigureOut">
              <a:rPr lang="es-ES" smtClean="0"/>
              <a:t>22/02/2022</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673465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63933A4C-6876-4C6A-848D-69A345EB7913}" type="datetimeFigureOut">
              <a:rPr lang="es-ES" smtClean="0"/>
              <a:t>22/02/2022</a:t>
            </a:fld>
            <a:endParaRPr lang="es-ES"/>
          </a:p>
        </p:txBody>
      </p:sp>
      <p:sp>
        <p:nvSpPr>
          <p:cNvPr id="6" name="Footer Placeholder 5"/>
          <p:cNvSpPr>
            <a:spLocks noGrp="1"/>
          </p:cNvSpPr>
          <p:nvPr>
            <p:ph type="ftr" sz="quarter" idx="11"/>
          </p:nvPr>
        </p:nvSpPr>
        <p:spPr/>
        <p:txBody>
          <a:bodyPr/>
          <a:lstStyle/>
          <a:p>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C09653-AE8A-42B3-BC1A-AFD84938CD50}" type="slidenum">
              <a:rPr lang="es-ES" smtClean="0"/>
              <a:t>‹Nº›</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6235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63933A4C-6876-4C6A-848D-69A345EB7913}" type="datetimeFigureOut">
              <a:rPr lang="es-ES" smtClean="0"/>
              <a:t>22/02/2022</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2602573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3933A4C-6876-4C6A-848D-69A345EB7913}" type="datetimeFigureOut">
              <a:rPr lang="es-ES" smtClean="0"/>
              <a:t>22/02/2022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1166977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3933A4C-6876-4C6A-848D-69A345EB7913}" type="datetimeFigureOut">
              <a:rPr lang="es-ES" smtClean="0"/>
              <a:t>22/02/2022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366270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3933A4C-6876-4C6A-848D-69A345EB7913}" type="datetimeFigureOut">
              <a:rPr lang="es-ES" smtClean="0"/>
              <a:t>22/02/2022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331036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3933A4C-6876-4C6A-848D-69A345EB7913}" type="datetimeFigureOut">
              <a:rPr lang="es-ES" smtClean="0"/>
              <a:t>22/02/2022</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246283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3933A4C-6876-4C6A-848D-69A345EB7913}" type="datetimeFigureOut">
              <a:rPr lang="es-ES" smtClean="0"/>
              <a:t>22/02/2022</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180761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3933A4C-6876-4C6A-848D-69A345EB7913}" type="datetimeFigureOut">
              <a:rPr lang="es-ES" smtClean="0"/>
              <a:t>22/02/2022</a:t>
            </a:fld>
            <a:endParaRPr lang="es-ES"/>
          </a:p>
        </p:txBody>
      </p:sp>
      <p:sp>
        <p:nvSpPr>
          <p:cNvPr id="8" name="Footer Placeholder 7"/>
          <p:cNvSpPr>
            <a:spLocks noGrp="1"/>
          </p:cNvSpPr>
          <p:nvPr>
            <p:ph type="ftr" sz="quarter" idx="11"/>
          </p:nvPr>
        </p:nvSpPr>
        <p:spPr/>
        <p:txBody>
          <a:bodyPr/>
          <a:lstStyle/>
          <a:p>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164246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3933A4C-6876-4C6A-848D-69A345EB7913}" type="datetimeFigureOut">
              <a:rPr lang="es-ES" smtClean="0"/>
              <a:t>22/02/2022</a:t>
            </a:fld>
            <a:endParaRPr lang="es-ES"/>
          </a:p>
        </p:txBody>
      </p:sp>
      <p:sp>
        <p:nvSpPr>
          <p:cNvPr id="4" name="Footer Placeholder 3"/>
          <p:cNvSpPr>
            <a:spLocks noGrp="1"/>
          </p:cNvSpPr>
          <p:nvPr>
            <p:ph type="ftr" sz="quarter" idx="11"/>
          </p:nvPr>
        </p:nvSpPr>
        <p:spPr/>
        <p:txBody>
          <a:bodyPr/>
          <a:lstStyle/>
          <a:p>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239937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3A4C-6876-4C6A-848D-69A345EB7913}" type="datetimeFigureOut">
              <a:rPr lang="es-ES" smtClean="0"/>
              <a:t>22/02/2022</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3434718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3933A4C-6876-4C6A-848D-69A345EB7913}" type="datetimeFigureOut">
              <a:rPr lang="es-ES" smtClean="0"/>
              <a:t>22/02/2022</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138139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3933A4C-6876-4C6A-848D-69A345EB7913}" type="datetimeFigureOut">
              <a:rPr lang="es-ES" smtClean="0"/>
              <a:t>22/02/2022</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C09653-AE8A-42B3-BC1A-AFD84938CD50}" type="slidenum">
              <a:rPr lang="es-ES" smtClean="0"/>
              <a:t>‹Nº›</a:t>
            </a:fld>
            <a:endParaRPr lang="es-ES"/>
          </a:p>
        </p:txBody>
      </p:sp>
    </p:spTree>
    <p:extLst>
      <p:ext uri="{BB962C8B-B14F-4D97-AF65-F5344CB8AC3E}">
        <p14:creationId xmlns:p14="http://schemas.microsoft.com/office/powerpoint/2010/main" val="253109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3933A4C-6876-4C6A-848D-69A345EB7913}" type="datetimeFigureOut">
              <a:rPr lang="es-ES" smtClean="0"/>
              <a:t>22/02/2022</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3C09653-AE8A-42B3-BC1A-AFD84938CD50}" type="slidenum">
              <a:rPr lang="es-ES" smtClean="0"/>
              <a:t>‹Nº›</a:t>
            </a:fld>
            <a:endParaRPr lang="es-ES"/>
          </a:p>
        </p:txBody>
      </p:sp>
    </p:spTree>
    <p:extLst>
      <p:ext uri="{BB962C8B-B14F-4D97-AF65-F5344CB8AC3E}">
        <p14:creationId xmlns:p14="http://schemas.microsoft.com/office/powerpoint/2010/main" val="58413498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94681" y="335533"/>
            <a:ext cx="8634335" cy="1221418"/>
          </a:xfrm>
        </p:spPr>
        <p:txBody>
          <a:bodyPr>
            <a:noAutofit/>
          </a:bodyPr>
          <a:lstStyle/>
          <a:p>
            <a:pPr algn="ctr"/>
            <a:r>
              <a:rPr lang="es-ES" sz="2000" b="1" dirty="0" smtClean="0">
                <a:solidFill>
                  <a:schemeClr val="tx1"/>
                </a:solidFill>
                <a:latin typeface="Arial" panose="020B0604020202020204" pitchFamily="34" charset="0"/>
                <a:cs typeface="Arial" panose="020B0604020202020204" pitchFamily="34" charset="0"/>
              </a:rPr>
              <a:t>TITULO: </a:t>
            </a:r>
            <a:r>
              <a:rPr lang="es-ES" sz="2000" b="1" dirty="0">
                <a:solidFill>
                  <a:schemeClr val="tx1"/>
                </a:solidFill>
                <a:latin typeface="Arial" panose="020B0604020202020204" pitchFamily="34" charset="0"/>
                <a:cs typeface="Arial" panose="020B0604020202020204" pitchFamily="34" charset="0"/>
              </a:rPr>
              <a:t>NIÑOS, NIÑAS Y ADOLESCENTES PROTAGONISTAS DE SU DERECHO A LA PROTECCION EN LA UNIDAD EDUCATIVA DE CONDES, MUNICIPIO DE </a:t>
            </a:r>
            <a:r>
              <a:rPr lang="es-ES" sz="2400" b="1" dirty="0">
                <a:solidFill>
                  <a:schemeClr val="tx1"/>
                </a:solidFill>
                <a:latin typeface="Arial" panose="020B0604020202020204" pitchFamily="34" charset="0"/>
                <a:cs typeface="Arial" panose="020B0604020202020204" pitchFamily="34" charset="0"/>
              </a:rPr>
              <a:t>TACOBAMBA, </a:t>
            </a:r>
            <a:r>
              <a:rPr lang="es-ES" sz="2400" b="1" dirty="0" smtClean="0">
                <a:solidFill>
                  <a:schemeClr val="tx1"/>
                </a:solidFill>
                <a:latin typeface="Arial" panose="020B0604020202020204" pitchFamily="34" charset="0"/>
                <a:cs typeface="Arial" panose="020B0604020202020204" pitchFamily="34" charset="0"/>
              </a:rPr>
              <a:t>POTOSI”</a:t>
            </a:r>
            <a:endParaRPr lang="es-ES" sz="2400" b="1" dirty="0">
              <a:solidFill>
                <a:schemeClr val="tx1"/>
              </a:solidFill>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182848" y="5782962"/>
            <a:ext cx="6858000" cy="949569"/>
          </a:xfrm>
        </p:spPr>
        <p:txBody>
          <a:bodyPr>
            <a:normAutofit/>
          </a:bodyPr>
          <a:lstStyle/>
          <a:p>
            <a:pPr algn="ctr"/>
            <a:r>
              <a:rPr lang="es-ES" sz="1300" i="1" dirty="0" smtClean="0">
                <a:solidFill>
                  <a:schemeClr val="tx1"/>
                </a:solidFill>
                <a:latin typeface="Arial" panose="020B0604020202020204" pitchFamily="34" charset="0"/>
                <a:cs typeface="Arial" panose="020B0604020202020204" pitchFamily="34" charset="0"/>
              </a:rPr>
              <a:t>Freddy Flores Cuevas</a:t>
            </a:r>
          </a:p>
          <a:p>
            <a:pPr algn="ctr"/>
            <a:r>
              <a:rPr lang="es-ES" sz="1300" i="1" dirty="0" smtClean="0">
                <a:solidFill>
                  <a:schemeClr val="tx1"/>
                </a:solidFill>
                <a:latin typeface="Arial" panose="020B0604020202020204" pitchFamily="34" charset="0"/>
                <a:cs typeface="Arial" panose="020B0604020202020204" pitchFamily="34" charset="0"/>
              </a:rPr>
              <a:t>Sucre Bolivia </a:t>
            </a:r>
          </a:p>
          <a:p>
            <a:pPr algn="ctr"/>
            <a:r>
              <a:rPr lang="es-ES" sz="1300" i="1" dirty="0" smtClean="0">
                <a:solidFill>
                  <a:schemeClr val="tx1"/>
                </a:solidFill>
                <a:latin typeface="Arial" panose="020B0604020202020204" pitchFamily="34" charset="0"/>
                <a:cs typeface="Arial" panose="020B0604020202020204" pitchFamily="34" charset="0"/>
              </a:rPr>
              <a:t>2022</a:t>
            </a:r>
          </a:p>
          <a:p>
            <a:endParaRPr lang="es-ES" sz="1400" b="1" dirty="0" smtClean="0">
              <a:solidFill>
                <a:schemeClr val="bg1"/>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7692" y="1556951"/>
            <a:ext cx="4074319" cy="4074319"/>
          </a:xfrm>
          <a:prstGeom prst="rect">
            <a:avLst/>
          </a:prstGeom>
        </p:spPr>
      </p:pic>
    </p:spTree>
    <p:extLst>
      <p:ext uri="{BB962C8B-B14F-4D97-AF65-F5344CB8AC3E}">
        <p14:creationId xmlns:p14="http://schemas.microsoft.com/office/powerpoint/2010/main" val="2801847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52957" y="952779"/>
            <a:ext cx="7068065" cy="1446550"/>
          </a:xfrm>
          <a:prstGeom prst="rect">
            <a:avLst/>
          </a:prstGeom>
          <a:noFill/>
        </p:spPr>
        <p:txBody>
          <a:bodyPr wrap="square" lIns="91440" tIns="45720" rIns="91440" bIns="45720">
            <a:prstTxWarp prst="textTriangle">
              <a:avLst/>
            </a:prstTxWarp>
            <a:spAutoFit/>
          </a:bodyPr>
          <a:lstStyle/>
          <a:p>
            <a:pPr algn="ctr"/>
            <a:r>
              <a:rPr lang="es-ES" sz="8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Gracias</a:t>
            </a:r>
            <a:r>
              <a:rPr lang="es-ES" sz="5400" b="1" dirty="0" smtClean="0">
                <a:ln w="12700">
                  <a:solidFill>
                    <a:schemeClr val="accent5"/>
                  </a:solidFill>
                  <a:prstDash val="solid"/>
                </a:ln>
                <a:pattFill prst="ltDnDiag">
                  <a:fgClr>
                    <a:schemeClr val="accent5">
                      <a:lumMod val="60000"/>
                      <a:lumOff val="40000"/>
                    </a:schemeClr>
                  </a:fgClr>
                  <a:bgClr>
                    <a:schemeClr val="bg1"/>
                  </a:bgClr>
                </a:pattFill>
              </a:rPr>
              <a:t> </a:t>
            </a:r>
            <a:endParaRPr lang="es-ES" sz="54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5" name="Cara sonriente 4"/>
          <p:cNvSpPr/>
          <p:nvPr/>
        </p:nvSpPr>
        <p:spPr>
          <a:xfrm>
            <a:off x="3605135" y="3004810"/>
            <a:ext cx="1963711" cy="1798820"/>
          </a:xfrm>
          <a:prstGeom prst="smileyFace">
            <a:avLst/>
          </a:prstGeom>
          <a:solidFill>
            <a:srgbClr val="FFC000"/>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151540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909" y="431254"/>
            <a:ext cx="7886700" cy="658992"/>
          </a:xfrm>
        </p:spPr>
        <p:txBody>
          <a:bodyPr>
            <a:normAutofit/>
          </a:bodyPr>
          <a:lstStyle/>
          <a:p>
            <a:pPr algn="ctr"/>
            <a:r>
              <a:rPr lang="es-ES_tradnl" sz="2800" b="1" dirty="0" smtClean="0">
                <a:solidFill>
                  <a:schemeClr val="tx1"/>
                </a:solidFill>
                <a:latin typeface="Arial" panose="020B0604020202020204" pitchFamily="34" charset="0"/>
                <a:cs typeface="Arial" panose="020B0604020202020204" pitchFamily="34" charset="0"/>
              </a:rPr>
              <a:t>INTRODUCCIÓN </a:t>
            </a:r>
            <a:endParaRPr lang="es-ES" sz="2800" b="1" dirty="0">
              <a:solidFill>
                <a:schemeClr val="tx1"/>
              </a:solidFill>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257909" y="1255626"/>
            <a:ext cx="8679057" cy="2208360"/>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lnSpc>
                <a:spcPct val="100000"/>
              </a:lnSpc>
              <a:buNone/>
            </a:pPr>
            <a:r>
              <a:rPr lang="es-ES" sz="2200" dirty="0" smtClean="0">
                <a:solidFill>
                  <a:schemeClr val="tx1"/>
                </a:solidFill>
                <a:latin typeface="Arial" panose="020B0604020202020204" pitchFamily="34" charset="0"/>
                <a:cs typeface="Arial" panose="020B0604020202020204" pitchFamily="34" charset="0"/>
              </a:rPr>
              <a:t>Los hechos de violencia que se presentan en nuestra sociedad, en la mayoría  quedan en la impunidad, los factores son muchos entre ellos el desconocimiento de leyes que están a favor de la niñez, la difusión y sensibilización sobre derechos es aun débil. Por tanto surge la necesidad de implementar estrategias y políticas que permitan garantizar el Derecho a la Protección. </a:t>
            </a:r>
            <a:endParaRPr lang="es-ES" sz="2200" dirty="0">
              <a:solidFill>
                <a:schemeClr val="tx1"/>
              </a:solidFill>
              <a:latin typeface="Arial" panose="020B0604020202020204" pitchFamily="34" charset="0"/>
              <a:cs typeface="Arial" panose="020B0604020202020204" pitchFamily="34" charset="0"/>
            </a:endParaRPr>
          </a:p>
        </p:txBody>
      </p:sp>
      <p:sp>
        <p:nvSpPr>
          <p:cNvPr id="5" name="Título 1"/>
          <p:cNvSpPr txBox="1">
            <a:spLocks/>
          </p:cNvSpPr>
          <p:nvPr/>
        </p:nvSpPr>
        <p:spPr>
          <a:xfrm>
            <a:off x="257909" y="320901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sz="2800" b="1" dirty="0" smtClean="0">
                <a:latin typeface="Arial" panose="020B0604020202020204" pitchFamily="34" charset="0"/>
                <a:cs typeface="Arial" panose="020B0604020202020204" pitchFamily="34" charset="0"/>
              </a:rPr>
              <a:t>JUSTIFICACIÓN  </a:t>
            </a:r>
            <a:r>
              <a:rPr lang="es-ES" sz="2800" b="1" dirty="0" smtClean="0">
                <a:latin typeface="Arial" panose="020B0604020202020204" pitchFamily="34" charset="0"/>
                <a:cs typeface="Arial" panose="020B0604020202020204" pitchFamily="34" charset="0"/>
              </a:rPr>
              <a:t> </a:t>
            </a:r>
            <a:endParaRPr lang="es-ES" b="1" dirty="0"/>
          </a:p>
        </p:txBody>
      </p:sp>
      <p:sp>
        <p:nvSpPr>
          <p:cNvPr id="6" name="Marcador de contenido 2"/>
          <p:cNvSpPr txBox="1">
            <a:spLocks/>
          </p:cNvSpPr>
          <p:nvPr/>
        </p:nvSpPr>
        <p:spPr>
          <a:xfrm>
            <a:off x="257909" y="4188941"/>
            <a:ext cx="8679057" cy="252077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s-ES_tradnl" sz="2000" dirty="0" smtClean="0">
                <a:latin typeface="Arial" panose="020B0604020202020204" pitchFamily="34" charset="0"/>
                <a:cs typeface="Arial" panose="020B0604020202020204" pitchFamily="34" charset="0"/>
              </a:rPr>
              <a:t>Según </a:t>
            </a:r>
            <a:r>
              <a:rPr lang="es-ES_tradnl" sz="2000" dirty="0">
                <a:latin typeface="Arial" panose="020B0604020202020204" pitchFamily="34" charset="0"/>
                <a:cs typeface="Arial" panose="020B0604020202020204" pitchFamily="34" charset="0"/>
              </a:rPr>
              <a:t>los últimos estudios de la Violencia en Bolivia, 8 de cada 10 niños, niñas y adolescentes han sido castigados por una persona adulta, el 80% de las familias en Bolivia utiliza el castigo para educar o disciplinar a sus hijos/as, el 89.5% de los casos de maltrato infantil en Bolivia se producen dentro del hogar, de los cuales generalmente no se conocen, por estas situaciones críticas se plantea la necesidad y la urgencia de plantear estrategias educativas orientadas a prevenir y sensibilizar a los actores </a:t>
            </a:r>
            <a:r>
              <a:rPr lang="es-ES_tradnl" sz="2000" dirty="0" smtClean="0">
                <a:latin typeface="Arial" panose="020B0604020202020204" pitchFamily="34" charset="0"/>
                <a:cs typeface="Arial" panose="020B0604020202020204" pitchFamily="34" charset="0"/>
              </a:rPr>
              <a:t>involucrados. </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6452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492687" y="11982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sz="2800" b="1" dirty="0" smtClean="0">
                <a:latin typeface="Arial" panose="020B0604020202020204" pitchFamily="34" charset="0"/>
                <a:cs typeface="Arial" panose="020B0604020202020204" pitchFamily="34" charset="0"/>
              </a:rPr>
              <a:t>1. PROBLEMA </a:t>
            </a:r>
            <a:r>
              <a:rPr lang="es-ES" sz="2800" b="1" dirty="0" smtClean="0">
                <a:latin typeface="Arial" panose="020B0604020202020204" pitchFamily="34" charset="0"/>
                <a:cs typeface="Arial" panose="020B0604020202020204" pitchFamily="34" charset="0"/>
              </a:rPr>
              <a:t> </a:t>
            </a:r>
            <a:endParaRPr lang="es-ES" b="1" dirty="0"/>
          </a:p>
        </p:txBody>
      </p:sp>
      <p:sp>
        <p:nvSpPr>
          <p:cNvPr id="6" name="Marcador de contenido 2"/>
          <p:cNvSpPr txBox="1">
            <a:spLocks/>
          </p:cNvSpPr>
          <p:nvPr/>
        </p:nvSpPr>
        <p:spPr>
          <a:xfrm>
            <a:off x="257909" y="1440884"/>
            <a:ext cx="8539709" cy="218395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Font typeface="Arial" panose="020B0604020202020204" pitchFamily="34" charset="0"/>
              <a:buNone/>
            </a:pPr>
            <a:r>
              <a:rPr lang="es-ES" sz="2200" dirty="0" smtClean="0">
                <a:latin typeface="Arial" panose="020B0604020202020204" pitchFamily="34" charset="0"/>
                <a:cs typeface="Arial" panose="020B0604020202020204" pitchFamily="34" charset="0"/>
              </a:rPr>
              <a:t>“La niña María Luz Limachi </a:t>
            </a:r>
            <a:r>
              <a:rPr lang="es-ES" sz="2200" dirty="0" err="1" smtClean="0">
                <a:latin typeface="Arial" panose="020B0604020202020204" pitchFamily="34" charset="0"/>
                <a:cs typeface="Arial" panose="020B0604020202020204" pitchFamily="34" charset="0"/>
              </a:rPr>
              <a:t>Ticona</a:t>
            </a:r>
            <a:r>
              <a:rPr lang="es-ES" sz="2200" dirty="0" smtClean="0">
                <a:latin typeface="Arial" panose="020B0604020202020204" pitchFamily="34" charset="0"/>
                <a:cs typeface="Arial" panose="020B0604020202020204" pitchFamily="34" charset="0"/>
              </a:rPr>
              <a:t>, de la Unidad Educativa Condes, del Municipio de Tacobamba, Departamento de Potosí, presenta dificultades de aprendizaje y concentración, debido a que fue víctima de violencia sexual por parte su padrastro en el ámbito familiar, caso que fue identificado gracias al Comité de Protección Infantil”.</a:t>
            </a:r>
          </a:p>
          <a:p>
            <a:pPr algn="just"/>
            <a:endParaRPr lang="es-ES" sz="2000" dirty="0">
              <a:solidFill>
                <a:schemeClr val="bg1"/>
              </a:solidFill>
              <a:latin typeface="Arial" panose="020B0604020202020204" pitchFamily="34" charset="0"/>
              <a:cs typeface="Arial" panose="020B0604020202020204" pitchFamily="34" charset="0"/>
            </a:endParaRPr>
          </a:p>
        </p:txBody>
      </p:sp>
      <p:sp>
        <p:nvSpPr>
          <p:cNvPr id="8" name="Título 1"/>
          <p:cNvSpPr>
            <a:spLocks noGrp="1"/>
          </p:cNvSpPr>
          <p:nvPr>
            <p:ph type="title"/>
          </p:nvPr>
        </p:nvSpPr>
        <p:spPr>
          <a:xfrm>
            <a:off x="194928" y="3808421"/>
            <a:ext cx="8665670" cy="597936"/>
          </a:xfrm>
        </p:spPr>
        <p:txBody>
          <a:bodyPr>
            <a:normAutofit/>
          </a:bodyPr>
          <a:lstStyle/>
          <a:p>
            <a:pPr algn="ctr"/>
            <a:r>
              <a:rPr lang="es-ES_tradnl" sz="2800" b="1" dirty="0" smtClean="0">
                <a:solidFill>
                  <a:schemeClr val="tx1"/>
                </a:solidFill>
                <a:latin typeface="Arial" panose="020B0604020202020204" pitchFamily="34" charset="0"/>
                <a:cs typeface="Arial" panose="020B0604020202020204" pitchFamily="34" charset="0"/>
              </a:rPr>
              <a:t>2. </a:t>
            </a:r>
            <a:r>
              <a:rPr lang="es-ES" sz="2800" b="1" dirty="0" smtClean="0">
                <a:solidFill>
                  <a:schemeClr val="tx1"/>
                </a:solidFill>
                <a:latin typeface="Arial" panose="020B0604020202020204" pitchFamily="34" charset="0"/>
                <a:cs typeface="Arial" panose="020B0604020202020204" pitchFamily="34" charset="0"/>
              </a:rPr>
              <a:t>HIPOTESIS </a:t>
            </a:r>
            <a:endParaRPr lang="es-ES" sz="2800" b="1" dirty="0">
              <a:solidFill>
                <a:schemeClr val="tx1"/>
              </a:solidFill>
            </a:endParaRPr>
          </a:p>
        </p:txBody>
      </p:sp>
      <p:sp>
        <p:nvSpPr>
          <p:cNvPr id="9" name="Marcador de contenido 2"/>
          <p:cNvSpPr>
            <a:spLocks noGrp="1"/>
          </p:cNvSpPr>
          <p:nvPr>
            <p:ph idx="1"/>
          </p:nvPr>
        </p:nvSpPr>
        <p:spPr>
          <a:xfrm>
            <a:off x="257909" y="4406357"/>
            <a:ext cx="8446389" cy="2168548"/>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lnSpc>
                <a:spcPct val="100000"/>
              </a:lnSpc>
              <a:buNone/>
            </a:pPr>
            <a:r>
              <a:rPr lang="es-ES" sz="2200" dirty="0">
                <a:solidFill>
                  <a:schemeClr val="tx1"/>
                </a:solidFill>
                <a:latin typeface="Arial" panose="020B0604020202020204" pitchFamily="34" charset="0"/>
                <a:cs typeface="Arial" panose="020B0604020202020204" pitchFamily="34" charset="0"/>
              </a:rPr>
              <a:t>La consolidación y apropiación del Comité de Protección Infantil dentro del ámbito escolar por los actores de la comunidad educativa, incidirá positivamente en la identificación, prevención y denuncia de casos como de la niña María Luz, brindando de esta forma mayor protección y mejores condiciones para el aprendizaje dentro de la escuela.  </a:t>
            </a:r>
            <a:r>
              <a:rPr lang="es-ES" sz="2200" b="1" dirty="0">
                <a:solidFill>
                  <a:schemeClr val="tx1"/>
                </a:solidFill>
                <a:latin typeface="Arial" panose="020B0604020202020204" pitchFamily="34" charset="0"/>
                <a:cs typeface="Arial" panose="020B0604020202020204" pitchFamily="34" charset="0"/>
              </a:rPr>
              <a:t> </a:t>
            </a:r>
            <a:endParaRPr lang="es-ES" sz="2200" dirty="0">
              <a:solidFill>
                <a:schemeClr val="tx1"/>
              </a:solidFill>
              <a:latin typeface="Arial" panose="020B0604020202020204" pitchFamily="34" charset="0"/>
              <a:cs typeface="Arial" panose="020B0604020202020204" pitchFamily="34" charset="0"/>
            </a:endParaRPr>
          </a:p>
          <a:p>
            <a:pPr marL="0" indent="0" algn="just">
              <a:lnSpc>
                <a:spcPct val="110000"/>
              </a:lnSpc>
              <a:buNone/>
            </a:pPr>
            <a:endParaRPr lang="es-ES" sz="2400" dirty="0"/>
          </a:p>
        </p:txBody>
      </p:sp>
    </p:spTree>
    <p:extLst>
      <p:ext uri="{BB962C8B-B14F-4D97-AF65-F5344CB8AC3E}">
        <p14:creationId xmlns:p14="http://schemas.microsoft.com/office/powerpoint/2010/main" val="3935067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26564" y="443803"/>
            <a:ext cx="7886700" cy="86717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sz="2800" b="1" dirty="0" smtClean="0">
                <a:latin typeface="Arial" panose="020B0604020202020204" pitchFamily="34" charset="0"/>
                <a:cs typeface="Arial" panose="020B0604020202020204" pitchFamily="34" charset="0"/>
              </a:rPr>
              <a:t>3. OBJETIVO GENERAL </a:t>
            </a:r>
            <a:endParaRPr lang="es-ES" b="1" dirty="0"/>
          </a:p>
        </p:txBody>
      </p:sp>
      <p:sp>
        <p:nvSpPr>
          <p:cNvPr id="5" name="Marcador de contenido 2"/>
          <p:cNvSpPr txBox="1">
            <a:spLocks/>
          </p:cNvSpPr>
          <p:nvPr/>
        </p:nvSpPr>
        <p:spPr>
          <a:xfrm>
            <a:off x="436216" y="1310982"/>
            <a:ext cx="8537685" cy="22851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Font typeface="Arial" panose="020B0604020202020204" pitchFamily="34" charset="0"/>
              <a:buNone/>
            </a:pPr>
            <a:r>
              <a:rPr lang="es-ES_tradnl" sz="2200" dirty="0" smtClean="0">
                <a:latin typeface="Arial" panose="020B0604020202020204" pitchFamily="34" charset="0"/>
                <a:cs typeface="Arial" panose="020B0604020202020204" pitchFamily="34" charset="0"/>
              </a:rPr>
              <a:t>Prevenir toda forma de violencia en NNAJ, mediante la conformación y consolidación del Comité de Protección Infantil en la unidad educativa de Condes del Distrito Educativo de Tacobamba, para la identificación, prevención y denuncia de casos de violencia hacia las/os niños, niñas y adolescentes, que puedan sufrir por alguna razón en la escuela, familia y comunidad.</a:t>
            </a:r>
            <a:endParaRPr lang="es-ES" sz="2200" dirty="0" smtClean="0">
              <a:latin typeface="Arial" panose="020B0604020202020204" pitchFamily="34" charset="0"/>
              <a:cs typeface="Arial" panose="020B0604020202020204" pitchFamily="34" charset="0"/>
            </a:endParaRPr>
          </a:p>
          <a:p>
            <a:pPr marL="0" indent="0" algn="just">
              <a:lnSpc>
                <a:spcPct val="100000"/>
              </a:lnSpc>
              <a:buFont typeface="Arial" panose="020B0604020202020204" pitchFamily="34" charset="0"/>
              <a:buNone/>
            </a:pPr>
            <a:endParaRPr lang="es-ES" sz="2600" b="1" dirty="0" smtClean="0">
              <a:solidFill>
                <a:schemeClr val="bg1"/>
              </a:solidFill>
              <a:latin typeface="Arial" panose="020B0604020202020204" pitchFamily="34" charset="0"/>
              <a:cs typeface="Arial" panose="020B0604020202020204" pitchFamily="34" charset="0"/>
            </a:endParaRPr>
          </a:p>
        </p:txBody>
      </p:sp>
      <p:sp>
        <p:nvSpPr>
          <p:cNvPr id="8" name="Título 1"/>
          <p:cNvSpPr>
            <a:spLocks noGrp="1"/>
          </p:cNvSpPr>
          <p:nvPr>
            <p:ph type="title"/>
          </p:nvPr>
        </p:nvSpPr>
        <p:spPr>
          <a:xfrm>
            <a:off x="308231" y="3609657"/>
            <a:ext cx="8665670" cy="609659"/>
          </a:xfrm>
        </p:spPr>
        <p:txBody>
          <a:bodyPr>
            <a:normAutofit/>
          </a:bodyPr>
          <a:lstStyle/>
          <a:p>
            <a:pPr algn="ctr"/>
            <a:r>
              <a:rPr lang="es-ES_tradnl" sz="2800" b="1" dirty="0" smtClean="0">
                <a:solidFill>
                  <a:schemeClr val="tx1"/>
                </a:solidFill>
                <a:latin typeface="Arial" panose="020B0604020202020204" pitchFamily="34" charset="0"/>
                <a:cs typeface="Arial" panose="020B0604020202020204" pitchFamily="34" charset="0"/>
              </a:rPr>
              <a:t>4. OBJETIVOS ESPECIFICOS </a:t>
            </a:r>
            <a:r>
              <a:rPr lang="es-ES" sz="2800" b="1" dirty="0" smtClean="0">
                <a:solidFill>
                  <a:schemeClr val="tx1"/>
                </a:solidFill>
                <a:latin typeface="Arial" panose="020B0604020202020204" pitchFamily="34" charset="0"/>
                <a:cs typeface="Arial" panose="020B0604020202020204" pitchFamily="34" charset="0"/>
              </a:rPr>
              <a:t> </a:t>
            </a:r>
            <a:endParaRPr lang="es-ES" sz="2800" b="1" dirty="0">
              <a:solidFill>
                <a:schemeClr val="tx1"/>
              </a:solidFill>
            </a:endParaRPr>
          </a:p>
        </p:txBody>
      </p:sp>
      <p:sp>
        <p:nvSpPr>
          <p:cNvPr id="9" name="Marcador de contenido 2"/>
          <p:cNvSpPr>
            <a:spLocks noGrp="1"/>
          </p:cNvSpPr>
          <p:nvPr>
            <p:ph idx="1"/>
          </p:nvPr>
        </p:nvSpPr>
        <p:spPr>
          <a:xfrm>
            <a:off x="308231" y="4219316"/>
            <a:ext cx="8665670" cy="2504977"/>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lvl="0" algn="just"/>
            <a:r>
              <a:rPr lang="es-ES" sz="2400" dirty="0">
                <a:solidFill>
                  <a:schemeClr val="tx1"/>
                </a:solidFill>
                <a:latin typeface="Arial" panose="020B0604020202020204" pitchFamily="34" charset="0"/>
                <a:cs typeface="Arial" panose="020B0604020202020204" pitchFamily="34" charset="0"/>
              </a:rPr>
              <a:t>Desarrollar procesos dialógicos de sensibilización e información con sujetos y garantes de derecho, sobre la ruta de actuación y atención en casos de violencia infantil.  </a:t>
            </a:r>
          </a:p>
          <a:p>
            <a:pPr lvl="0" algn="just"/>
            <a:r>
              <a:rPr lang="es-ES" sz="2400" dirty="0">
                <a:solidFill>
                  <a:schemeClr val="tx1"/>
                </a:solidFill>
                <a:latin typeface="Arial" panose="020B0604020202020204" pitchFamily="34" charset="0"/>
                <a:cs typeface="Arial" panose="020B0604020202020204" pitchFamily="34" charset="0"/>
              </a:rPr>
              <a:t>Conformar de manera democrática e informada el Comité de Protección Infantil, mediante la participación activa de los padres de familia, estudiantes y personal docente</a:t>
            </a:r>
          </a:p>
          <a:p>
            <a:pPr lvl="0" algn="just"/>
            <a:r>
              <a:rPr lang="es-ES" sz="2400" dirty="0">
                <a:solidFill>
                  <a:schemeClr val="tx1"/>
                </a:solidFill>
                <a:latin typeface="Arial" panose="020B0604020202020204" pitchFamily="34" charset="0"/>
                <a:cs typeface="Arial" panose="020B0604020202020204" pitchFamily="34" charset="0"/>
              </a:rPr>
              <a:t>Implementar de manera participativa acciones que coadyuven en la identificación y prevención de casos de violencia dentro del ámbito escolar y familiar.</a:t>
            </a:r>
          </a:p>
          <a:p>
            <a:pPr marL="0" indent="0" algn="just">
              <a:lnSpc>
                <a:spcPct val="100000"/>
              </a:lnSpc>
              <a:buNone/>
            </a:pPr>
            <a:endParaRPr lang="es-ES" sz="2200" dirty="0">
              <a:solidFill>
                <a:schemeClr val="bg1"/>
              </a:solidFill>
              <a:latin typeface="Arial" panose="020B0604020202020204" pitchFamily="34" charset="0"/>
              <a:cs typeface="Arial" panose="020B0604020202020204" pitchFamily="34" charset="0"/>
            </a:endParaRPr>
          </a:p>
          <a:p>
            <a:pPr marL="0" indent="0" algn="just">
              <a:lnSpc>
                <a:spcPct val="110000"/>
              </a:lnSpc>
              <a:buNone/>
            </a:pPr>
            <a:endParaRPr lang="es-ES" sz="2400" dirty="0"/>
          </a:p>
        </p:txBody>
      </p:sp>
    </p:spTree>
    <p:extLst>
      <p:ext uri="{BB962C8B-B14F-4D97-AF65-F5344CB8AC3E}">
        <p14:creationId xmlns:p14="http://schemas.microsoft.com/office/powerpoint/2010/main" val="2180276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336431" y="624110"/>
            <a:ext cx="7197969" cy="653705"/>
          </a:xfrm>
        </p:spPr>
        <p:txBody>
          <a:bodyPr>
            <a:normAutofit/>
          </a:bodyPr>
          <a:lstStyle/>
          <a:p>
            <a:pPr algn="ctr"/>
            <a:r>
              <a:rPr lang="es-ES" sz="2800" b="1" dirty="0" smtClean="0">
                <a:solidFill>
                  <a:schemeClr val="tx1"/>
                </a:solidFill>
                <a:latin typeface="Arial" panose="020B0604020202020204" pitchFamily="34" charset="0"/>
                <a:cs typeface="Arial" panose="020B0604020202020204" pitchFamily="34" charset="0"/>
              </a:rPr>
              <a:t>5. RESULTADOS </a:t>
            </a:r>
            <a:endParaRPr lang="es-ES" sz="2800" b="1" dirty="0">
              <a:solidFill>
                <a:schemeClr val="tx1"/>
              </a:solidFill>
              <a:latin typeface="Arial" panose="020B0604020202020204" pitchFamily="34" charset="0"/>
              <a:cs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93940084"/>
              </p:ext>
            </p:extLst>
          </p:nvPr>
        </p:nvGraphicFramePr>
        <p:xfrm>
          <a:off x="357443" y="1538288"/>
          <a:ext cx="8436633" cy="4750894"/>
        </p:xfrm>
        <a:graphic>
          <a:graphicData uri="http://schemas.openxmlformats.org/drawingml/2006/table">
            <a:tbl>
              <a:tblPr firstRow="1" firstCol="1" bandRow="1">
                <a:tableStyleId>{F2DE63D5-997A-4646-A377-4702673A728D}</a:tableStyleId>
              </a:tblPr>
              <a:tblGrid>
                <a:gridCol w="8436633"/>
              </a:tblGrid>
              <a:tr h="443877">
                <a:tc>
                  <a:txBody>
                    <a:bodyPr/>
                    <a:lstStyle/>
                    <a:p>
                      <a:pPr algn="ctr">
                        <a:lnSpc>
                          <a:spcPct val="107000"/>
                        </a:lnSpc>
                        <a:spcAft>
                          <a:spcPts val="0"/>
                        </a:spcAft>
                      </a:pPr>
                      <a:r>
                        <a:rPr lang="es-ES" sz="2200" dirty="0">
                          <a:effectLst/>
                        </a:rPr>
                        <a:t>RESULTADOS DE LA PROPUESTA</a:t>
                      </a:r>
                      <a:endParaRPr lang="es-ES" sz="2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70C0"/>
                    </a:solidFill>
                  </a:tcPr>
                </a:tc>
              </a:tr>
              <a:tr h="1540288">
                <a:tc>
                  <a:txBody>
                    <a:bodyPr/>
                    <a:lstStyle/>
                    <a:p>
                      <a:pPr marL="0" lvl="0" indent="0" algn="just">
                        <a:lnSpc>
                          <a:spcPct val="107000"/>
                        </a:lnSpc>
                        <a:spcAft>
                          <a:spcPts val="0"/>
                        </a:spcAft>
                        <a:buFont typeface="+mj-lt"/>
                        <a:buNone/>
                      </a:pPr>
                      <a:r>
                        <a:rPr lang="es-ES" sz="2200" b="0" dirty="0" smtClean="0">
                          <a:solidFill>
                            <a:schemeClr val="tx1"/>
                          </a:solidFill>
                          <a:effectLst/>
                          <a:latin typeface="Arial" panose="020B0604020202020204" pitchFamily="34" charset="0"/>
                          <a:cs typeface="Arial" panose="020B0604020202020204" pitchFamily="34" charset="0"/>
                        </a:rPr>
                        <a:t>1. Sujetos </a:t>
                      </a:r>
                      <a:r>
                        <a:rPr lang="es-ES" sz="2200" b="0" dirty="0">
                          <a:solidFill>
                            <a:schemeClr val="tx1"/>
                          </a:solidFill>
                          <a:effectLst/>
                          <a:latin typeface="Arial" panose="020B0604020202020204" pitchFamily="34" charset="0"/>
                          <a:cs typeface="Arial" panose="020B0604020202020204" pitchFamily="34" charset="0"/>
                        </a:rPr>
                        <a:t>y garantes de derecho de la Comunidad Educativa de Condes, fueron sensibilizados e informados sobre la ruta de atención y denuncia de casos de violencia infantil, mediante procesos de interaprendizaje y dialogo.  </a:t>
                      </a:r>
                      <a:endParaRPr lang="es-ES" sz="2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r>
              <a:tr h="1331629">
                <a:tc>
                  <a:txBody>
                    <a:bodyPr/>
                    <a:lstStyle/>
                    <a:p>
                      <a:pPr marL="0" lvl="0" indent="0" algn="just">
                        <a:lnSpc>
                          <a:spcPct val="107000"/>
                        </a:lnSpc>
                        <a:spcAft>
                          <a:spcPts val="0"/>
                        </a:spcAft>
                        <a:buFont typeface="+mj-lt"/>
                        <a:buNone/>
                      </a:pPr>
                      <a:r>
                        <a:rPr lang="es-ES" sz="2200" b="0" dirty="0" smtClean="0">
                          <a:solidFill>
                            <a:schemeClr val="tx1"/>
                          </a:solidFill>
                          <a:effectLst/>
                          <a:latin typeface="Arial" panose="020B0604020202020204" pitchFamily="34" charset="0"/>
                          <a:cs typeface="Arial" panose="020B0604020202020204" pitchFamily="34" charset="0"/>
                        </a:rPr>
                        <a:t>2. La </a:t>
                      </a:r>
                      <a:r>
                        <a:rPr lang="es-ES" sz="2200" b="0" dirty="0">
                          <a:solidFill>
                            <a:schemeClr val="tx1"/>
                          </a:solidFill>
                          <a:effectLst/>
                          <a:latin typeface="Arial" panose="020B0604020202020204" pitchFamily="34" charset="0"/>
                          <a:cs typeface="Arial" panose="020B0604020202020204" pitchFamily="34" charset="0"/>
                        </a:rPr>
                        <a:t>Unidad Educativa de Condes cuenta con un Comité de Protección Infantil, conformado por representantes de los padres de familia, personal docente y estudiantes de manera participativa y democrática.   </a:t>
                      </a:r>
                      <a:endParaRPr lang="es-ES" sz="2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r>
              <a:tr h="1331629">
                <a:tc>
                  <a:txBody>
                    <a:bodyPr/>
                    <a:lstStyle/>
                    <a:p>
                      <a:pPr marL="0" lvl="0" indent="0" algn="just">
                        <a:lnSpc>
                          <a:spcPct val="107000"/>
                        </a:lnSpc>
                        <a:spcAft>
                          <a:spcPts val="0"/>
                        </a:spcAft>
                        <a:buFont typeface="+mj-lt"/>
                        <a:buNone/>
                      </a:pPr>
                      <a:r>
                        <a:rPr lang="es-ES" sz="2200" b="0" dirty="0" smtClean="0">
                          <a:solidFill>
                            <a:schemeClr val="tx1"/>
                          </a:solidFill>
                          <a:effectLst/>
                          <a:latin typeface="Arial" panose="020B0604020202020204" pitchFamily="34" charset="0"/>
                          <a:cs typeface="Arial" panose="020B0604020202020204" pitchFamily="34" charset="0"/>
                        </a:rPr>
                        <a:t>3.</a:t>
                      </a:r>
                      <a:r>
                        <a:rPr lang="es-ES" sz="2200" b="0" baseline="0" dirty="0" smtClean="0">
                          <a:solidFill>
                            <a:schemeClr val="tx1"/>
                          </a:solidFill>
                          <a:effectLst/>
                          <a:latin typeface="Arial" panose="020B0604020202020204" pitchFamily="34" charset="0"/>
                          <a:cs typeface="Arial" panose="020B0604020202020204" pitchFamily="34" charset="0"/>
                        </a:rPr>
                        <a:t> </a:t>
                      </a:r>
                      <a:r>
                        <a:rPr lang="es-ES" sz="2200" b="0" dirty="0" smtClean="0">
                          <a:solidFill>
                            <a:schemeClr val="tx1"/>
                          </a:solidFill>
                          <a:effectLst/>
                          <a:latin typeface="Arial" panose="020B0604020202020204" pitchFamily="34" charset="0"/>
                          <a:cs typeface="Arial" panose="020B0604020202020204" pitchFamily="34" charset="0"/>
                        </a:rPr>
                        <a:t>La </a:t>
                      </a:r>
                      <a:r>
                        <a:rPr lang="es-ES" sz="2200" b="0" dirty="0">
                          <a:solidFill>
                            <a:schemeClr val="tx1"/>
                          </a:solidFill>
                          <a:effectLst/>
                          <a:latin typeface="Arial" panose="020B0604020202020204" pitchFamily="34" charset="0"/>
                          <a:cs typeface="Arial" panose="020B0604020202020204" pitchFamily="34" charset="0"/>
                        </a:rPr>
                        <a:t>comunidad educativa de Condes cuenta y desarrolla estrategias de identificación y prevención de casos de violencia dentro del ámbito escolar y familiar. </a:t>
                      </a:r>
                      <a:endParaRPr lang="es-ES" sz="2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1358859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336431" y="624110"/>
            <a:ext cx="7197969" cy="653705"/>
          </a:xfrm>
        </p:spPr>
        <p:txBody>
          <a:bodyPr>
            <a:normAutofit/>
          </a:bodyPr>
          <a:lstStyle/>
          <a:p>
            <a:pPr algn="ctr"/>
            <a:r>
              <a:rPr lang="es-ES" sz="2800" b="1" dirty="0" smtClean="0">
                <a:solidFill>
                  <a:schemeClr val="tx1"/>
                </a:solidFill>
                <a:latin typeface="Arial" panose="020B0604020202020204" pitchFamily="34" charset="0"/>
                <a:cs typeface="Arial" panose="020B0604020202020204" pitchFamily="34" charset="0"/>
              </a:rPr>
              <a:t>6. INDICADORES </a:t>
            </a:r>
            <a:endParaRPr lang="es-ES" sz="2800" b="1" dirty="0">
              <a:solidFill>
                <a:schemeClr val="tx1"/>
              </a:solidFill>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1587997"/>
              </p:ext>
            </p:extLst>
          </p:nvPr>
        </p:nvGraphicFramePr>
        <p:xfrm>
          <a:off x="621323" y="1500553"/>
          <a:ext cx="8124092" cy="5158154"/>
        </p:xfrm>
        <a:graphic>
          <a:graphicData uri="http://schemas.openxmlformats.org/drawingml/2006/table">
            <a:tbl>
              <a:tblPr firstRow="1" firstCol="1" bandRow="1">
                <a:tableStyleId>{72833802-FEF1-4C79-8D5D-14CF1EAF98D9}</a:tableStyleId>
              </a:tblPr>
              <a:tblGrid>
                <a:gridCol w="8124092"/>
              </a:tblGrid>
              <a:tr h="368441">
                <a:tc>
                  <a:txBody>
                    <a:bodyPr/>
                    <a:lstStyle/>
                    <a:p>
                      <a:pPr algn="ctr">
                        <a:lnSpc>
                          <a:spcPct val="107000"/>
                        </a:lnSpc>
                        <a:spcAft>
                          <a:spcPts val="0"/>
                        </a:spcAft>
                      </a:pPr>
                      <a:r>
                        <a:rPr lang="es-ES" sz="1600" dirty="0">
                          <a:effectLst/>
                        </a:rPr>
                        <a:t>INDICADORES DE LA PROPUESTA</a:t>
                      </a:r>
                      <a:endParaRPr lang="es-E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0070C0"/>
                    </a:solidFill>
                  </a:tcPr>
                </a:tc>
              </a:tr>
              <a:tr h="1842197">
                <a:tc>
                  <a:txBody>
                    <a:bodyPr/>
                    <a:lstStyle/>
                    <a:p>
                      <a:pPr marL="742950" lvl="1" indent="-285750" algn="just">
                        <a:lnSpc>
                          <a:spcPct val="107000"/>
                        </a:lnSpc>
                        <a:spcAft>
                          <a:spcPts val="0"/>
                        </a:spcAft>
                        <a:buFont typeface="+mj-lt"/>
                        <a:buAutoNum type="arabicPeriod"/>
                      </a:pPr>
                      <a:r>
                        <a:rPr lang="es-ES" sz="1600" b="0" dirty="0">
                          <a:effectLst/>
                          <a:latin typeface="Arial" panose="020B0604020202020204" pitchFamily="34" charset="0"/>
                          <a:cs typeface="Arial" panose="020B0604020202020204" pitchFamily="34" charset="0"/>
                        </a:rPr>
                        <a:t>A la conclusión del segundo trimestre el 80% de los niños, niñas y adolescentes de la Unidad Educativa de Condes, tienen conocimiento acerca de la ruta de atención y denuncia de casos de violencia infantil.</a:t>
                      </a:r>
                    </a:p>
                    <a:p>
                      <a:pPr marL="742950" lvl="1" indent="-285750" algn="just">
                        <a:lnSpc>
                          <a:spcPct val="107000"/>
                        </a:lnSpc>
                        <a:spcAft>
                          <a:spcPts val="0"/>
                        </a:spcAft>
                        <a:buFont typeface="+mj-lt"/>
                        <a:buAutoNum type="arabicPeriod"/>
                      </a:pPr>
                      <a:r>
                        <a:rPr lang="es-ES" sz="1600" b="0" dirty="0">
                          <a:effectLst/>
                          <a:latin typeface="Arial" panose="020B0604020202020204" pitchFamily="34" charset="0"/>
                          <a:cs typeface="Arial" panose="020B0604020202020204" pitchFamily="34" charset="0"/>
                        </a:rPr>
                        <a:t>A la conclusión del tercer trimestre el 90% de los padres de familia y personal docente de la Unidad Educativa de Condes, tienen conocimiento acerca de las responsabilidades que deben cumplir las instituciones involucradas en la ruta de atención y denuncia de casos de violencia infantil. </a:t>
                      </a:r>
                      <a:endParaRPr lang="es-E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r>
              <a:tr h="1842197">
                <a:tc>
                  <a:txBody>
                    <a:bodyPr/>
                    <a:lstStyle/>
                    <a:p>
                      <a:pPr marL="742950" lvl="1" indent="-285750" algn="just">
                        <a:lnSpc>
                          <a:spcPct val="107000"/>
                        </a:lnSpc>
                        <a:spcAft>
                          <a:spcPts val="0"/>
                        </a:spcAft>
                        <a:buFont typeface="+mj-lt"/>
                        <a:buAutoNum type="arabicPeriod"/>
                      </a:pPr>
                      <a:r>
                        <a:rPr lang="es-ES" sz="1600" b="0" dirty="0">
                          <a:effectLst/>
                          <a:latin typeface="Arial" panose="020B0604020202020204" pitchFamily="34" charset="0"/>
                          <a:cs typeface="Arial" panose="020B0604020202020204" pitchFamily="34" charset="0"/>
                        </a:rPr>
                        <a:t>En el lapso de 3 meses el 85% de los actores de la comunidad educativa de Condes participan activamente en el proceso democrático de conformación del Comité de Protección Infantil.</a:t>
                      </a:r>
                    </a:p>
                    <a:p>
                      <a:pPr marL="742950" lvl="1" indent="-285750" algn="just">
                        <a:lnSpc>
                          <a:spcPct val="107000"/>
                        </a:lnSpc>
                        <a:spcAft>
                          <a:spcPts val="0"/>
                        </a:spcAft>
                        <a:buFont typeface="+mj-lt"/>
                        <a:buAutoNum type="arabicPeriod"/>
                      </a:pPr>
                      <a:r>
                        <a:rPr lang="es-ES" sz="1600" b="0" dirty="0">
                          <a:effectLst/>
                          <a:latin typeface="Arial" panose="020B0604020202020204" pitchFamily="34" charset="0"/>
                          <a:cs typeface="Arial" panose="020B0604020202020204" pitchFamily="34" charset="0"/>
                        </a:rPr>
                        <a:t>Al cierre de la gestión escolar el Comité de Protección Infantil de la Unidad Educativa de Condes, conformado por representantes de padres de familia, estudiantes y personal docente, ejecuta un 70% de su plan de actividades para prevenir toda forma de violencia infantil en el ámbito escolar y familiar.  </a:t>
                      </a:r>
                      <a:endParaRPr lang="es-E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r>
              <a:tr h="1105319">
                <a:tc>
                  <a:txBody>
                    <a:bodyPr/>
                    <a:lstStyle/>
                    <a:p>
                      <a:pPr marL="742950" lvl="1" indent="-285750" algn="just">
                        <a:lnSpc>
                          <a:spcPct val="107000"/>
                        </a:lnSpc>
                        <a:spcAft>
                          <a:spcPts val="0"/>
                        </a:spcAft>
                        <a:buFont typeface="+mj-lt"/>
                        <a:buAutoNum type="arabicPeriod"/>
                      </a:pPr>
                      <a:r>
                        <a:rPr lang="es-ES" sz="1600" b="0" dirty="0">
                          <a:effectLst/>
                          <a:latin typeface="Arial" panose="020B0604020202020204" pitchFamily="34" charset="0"/>
                          <a:cs typeface="Arial" panose="020B0604020202020204" pitchFamily="34" charset="0"/>
                        </a:rPr>
                        <a:t>A la conclusión de la gestión escolar la Unidad Educativa de Condes, implementa 3 estrategias de identificación y prevención de casos de violencia en coordinación con la Defensoría de la Niñez y los actores de la comunidad educativa. </a:t>
                      </a:r>
                      <a:endParaRPr lang="es-ES" sz="16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818500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4"/>
          <p:cNvSpPr>
            <a:spLocks noGrp="1"/>
          </p:cNvSpPr>
          <p:nvPr>
            <p:ph type="title"/>
          </p:nvPr>
        </p:nvSpPr>
        <p:spPr>
          <a:xfrm>
            <a:off x="1336431" y="624110"/>
            <a:ext cx="7197969" cy="653705"/>
          </a:xfrm>
        </p:spPr>
        <p:txBody>
          <a:bodyPr>
            <a:normAutofit/>
          </a:bodyPr>
          <a:lstStyle/>
          <a:p>
            <a:pPr algn="ctr"/>
            <a:r>
              <a:rPr lang="es-ES" sz="2800" b="1" dirty="0" smtClean="0">
                <a:solidFill>
                  <a:schemeClr val="tx1"/>
                </a:solidFill>
                <a:latin typeface="Arial" panose="020B0604020202020204" pitchFamily="34" charset="0"/>
                <a:cs typeface="Arial" panose="020B0604020202020204" pitchFamily="34" charset="0"/>
              </a:rPr>
              <a:t>6. ACTIVIDADES  </a:t>
            </a:r>
            <a:endParaRPr lang="es-ES" sz="2800" b="1" dirty="0">
              <a:solidFill>
                <a:schemeClr val="tx1"/>
              </a:solidFill>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3640782905"/>
              </p:ext>
            </p:extLst>
          </p:nvPr>
        </p:nvGraphicFramePr>
        <p:xfrm>
          <a:off x="358346" y="1277815"/>
          <a:ext cx="8445685" cy="5357762"/>
        </p:xfrm>
        <a:graphic>
          <a:graphicData uri="http://schemas.openxmlformats.org/drawingml/2006/table">
            <a:tbl>
              <a:tblPr firstRow="1" firstCol="1" bandRow="1">
                <a:tableStyleId>{72833802-FEF1-4C79-8D5D-14CF1EAF98D9}</a:tableStyleId>
              </a:tblPr>
              <a:tblGrid>
                <a:gridCol w="8445685"/>
              </a:tblGrid>
              <a:tr h="228875">
                <a:tc>
                  <a:txBody>
                    <a:bodyPr/>
                    <a:lstStyle/>
                    <a:p>
                      <a:pPr algn="ctr">
                        <a:lnSpc>
                          <a:spcPct val="107000"/>
                        </a:lnSpc>
                        <a:spcAft>
                          <a:spcPts val="0"/>
                        </a:spcAft>
                      </a:pPr>
                      <a:r>
                        <a:rPr lang="es-ES" sz="1400" dirty="0">
                          <a:effectLst/>
                          <a:latin typeface="Arial" panose="020B0604020202020204" pitchFamily="34" charset="0"/>
                          <a:cs typeface="Arial" panose="020B0604020202020204" pitchFamily="34" charset="0"/>
                        </a:rPr>
                        <a:t>ACTIVIDADES DE LA PROPUESTA</a:t>
                      </a:r>
                      <a:endParaRPr lang="es-ES" sz="1400" dirty="0">
                        <a:effectLst/>
                        <a:latin typeface="Arial" panose="020B0604020202020204" pitchFamily="34" charset="0"/>
                        <a:ea typeface="Calibri" panose="020F0502020204030204" pitchFamily="34" charset="0"/>
                        <a:cs typeface="Arial" panose="020B0604020202020204" pitchFamily="34" charset="0"/>
                      </a:endParaRPr>
                    </a:p>
                  </a:txBody>
                  <a:tcPr marL="55026" marR="55026" marT="0" marB="0">
                    <a:solidFill>
                      <a:srgbClr val="0070C0"/>
                    </a:solidFill>
                  </a:tcPr>
                </a:tc>
              </a:tr>
              <a:tr h="1956422">
                <a:tc>
                  <a:txBody>
                    <a:bodyPr/>
                    <a:lstStyle/>
                    <a:p>
                      <a:pPr marL="742950" lvl="1" indent="-285750" algn="just">
                        <a:lnSpc>
                          <a:spcPct val="107000"/>
                        </a:lnSpc>
                        <a:spcAft>
                          <a:spcPts val="0"/>
                        </a:spcAft>
                        <a:buFont typeface="+mj-lt"/>
                        <a:buAutoNum type="arabicPeriod"/>
                      </a:pPr>
                      <a:r>
                        <a:rPr lang="es-ES" sz="1400" b="0">
                          <a:effectLst/>
                          <a:latin typeface="Arial" panose="020B0604020202020204" pitchFamily="34" charset="0"/>
                          <a:cs typeface="Arial" panose="020B0604020202020204" pitchFamily="34" charset="0"/>
                        </a:rPr>
                        <a:t>Desarrollo de eventos de formación con niños, niñas y adolescentes sobre la ruta de atención y denuncia de casos de violencia. </a:t>
                      </a:r>
                    </a:p>
                    <a:p>
                      <a:pPr marL="742950" lvl="1" indent="-285750" algn="just">
                        <a:lnSpc>
                          <a:spcPct val="107000"/>
                        </a:lnSpc>
                        <a:spcAft>
                          <a:spcPts val="0"/>
                        </a:spcAft>
                        <a:buFont typeface="+mj-lt"/>
                        <a:buAutoNum type="arabicPeriod"/>
                      </a:pPr>
                      <a:r>
                        <a:rPr lang="es-ES" sz="1400" b="0">
                          <a:effectLst/>
                          <a:latin typeface="Arial" panose="020B0604020202020204" pitchFamily="34" charset="0"/>
                          <a:cs typeface="Arial" panose="020B0604020202020204" pitchFamily="34" charset="0"/>
                        </a:rPr>
                        <a:t>Elaboración de material audiovisual con sujetos y garantes de derecho sobre la ruta de atención y denuncia de casos de violencia. </a:t>
                      </a:r>
                    </a:p>
                    <a:p>
                      <a:pPr marL="742950" lvl="1" indent="-285750" algn="just">
                        <a:lnSpc>
                          <a:spcPct val="107000"/>
                        </a:lnSpc>
                        <a:spcAft>
                          <a:spcPts val="0"/>
                        </a:spcAft>
                        <a:buFont typeface="+mj-lt"/>
                        <a:buAutoNum type="arabicPeriod"/>
                      </a:pPr>
                      <a:r>
                        <a:rPr lang="es-ES" sz="1400" b="0">
                          <a:effectLst/>
                          <a:latin typeface="Arial" panose="020B0604020202020204" pitchFamily="34" charset="0"/>
                          <a:cs typeface="Arial" panose="020B0604020202020204" pitchFamily="34" charset="0"/>
                        </a:rPr>
                        <a:t>Diseño de juegos y cuadros didácticos para las unidades educativas y viviendas familiares sobre la ruta de atención y denuncia de casos de violencia. </a:t>
                      </a:r>
                    </a:p>
                    <a:p>
                      <a:pPr marL="742950" lvl="1" indent="-285750" algn="just">
                        <a:lnSpc>
                          <a:spcPct val="107000"/>
                        </a:lnSpc>
                        <a:spcAft>
                          <a:spcPts val="0"/>
                        </a:spcAft>
                        <a:buFont typeface="+mj-lt"/>
                        <a:buAutoNum type="arabicPeriod"/>
                      </a:pPr>
                      <a:r>
                        <a:rPr lang="es-ES" sz="1400" b="0">
                          <a:effectLst/>
                          <a:latin typeface="Arial" panose="020B0604020202020204" pitchFamily="34" charset="0"/>
                          <a:cs typeface="Arial" panose="020B0604020202020204" pitchFamily="34" charset="0"/>
                        </a:rPr>
                        <a:t>Desarrollo de actividades creativas entre sujetos y garantes de derecho con el propósito de conocer la ruta de atención y denuncia de casos de violencia. </a:t>
                      </a:r>
                      <a:endParaRPr lang="es-ES" sz="1400" b="0">
                        <a:effectLst/>
                        <a:latin typeface="Arial" panose="020B0604020202020204" pitchFamily="34" charset="0"/>
                        <a:ea typeface="Calibri" panose="020F0502020204030204" pitchFamily="34" charset="0"/>
                        <a:cs typeface="Arial" panose="020B0604020202020204" pitchFamily="34" charset="0"/>
                      </a:endParaRPr>
                    </a:p>
                  </a:txBody>
                  <a:tcPr marL="55026" marR="55026" marT="0" marB="0">
                    <a:solidFill>
                      <a:schemeClr val="bg1"/>
                    </a:solidFill>
                  </a:tcPr>
                </a:tc>
              </a:tr>
              <a:tr h="1462837">
                <a:tc>
                  <a:txBody>
                    <a:bodyPr/>
                    <a:lstStyle/>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Diseño de material audiovisual sobre el proceso de conformación del Comité de Protección Infantil y su importancia.</a:t>
                      </a:r>
                    </a:p>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Adquisición de material para la conformación y visibilización del Comité de Protección Infantil.  </a:t>
                      </a:r>
                    </a:p>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Intercambio de experiencias para conocer sistemas de protección infantil y funcionamiento de los Comités.</a:t>
                      </a:r>
                    </a:p>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Diseño y elaboración del Plan de actividades para prevenir toda forma de violencia infantil. </a:t>
                      </a:r>
                      <a:endParaRPr lang="es-ES" sz="1400" b="0" dirty="0">
                        <a:effectLst/>
                        <a:latin typeface="Arial" panose="020B0604020202020204" pitchFamily="34" charset="0"/>
                        <a:ea typeface="Calibri" panose="020F0502020204030204" pitchFamily="34" charset="0"/>
                        <a:cs typeface="Arial" panose="020B0604020202020204" pitchFamily="34" charset="0"/>
                      </a:endParaRPr>
                    </a:p>
                  </a:txBody>
                  <a:tcPr marL="55026" marR="55026" marT="0" marB="0">
                    <a:solidFill>
                      <a:schemeClr val="bg1"/>
                    </a:solidFill>
                  </a:tcPr>
                </a:tc>
              </a:tr>
              <a:tr h="1709628">
                <a:tc>
                  <a:txBody>
                    <a:bodyPr/>
                    <a:lstStyle/>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Conformación de un Elenco Teatral para la puesta en escena de obras teatrales orientadas a prevenir toda forma de violencia. </a:t>
                      </a:r>
                    </a:p>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Elaboración del Plan de Convivencia Pacífica con la participación de los actores de la comunidad educativa.</a:t>
                      </a:r>
                    </a:p>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Implementación de buzones de denuncia y sugerencia en ambientes de la Unidad Educativa</a:t>
                      </a:r>
                    </a:p>
                    <a:p>
                      <a:pPr marL="742950" lvl="1" indent="-285750" algn="just">
                        <a:lnSpc>
                          <a:spcPct val="107000"/>
                        </a:lnSpc>
                        <a:spcAft>
                          <a:spcPts val="0"/>
                        </a:spcAft>
                        <a:buFont typeface="+mj-lt"/>
                        <a:buAutoNum type="arabicPeriod"/>
                      </a:pPr>
                      <a:r>
                        <a:rPr lang="es-ES" sz="1400" b="0" dirty="0">
                          <a:effectLst/>
                          <a:latin typeface="Arial" panose="020B0604020202020204" pitchFamily="34" charset="0"/>
                          <a:cs typeface="Arial" panose="020B0604020202020204" pitchFamily="34" charset="0"/>
                        </a:rPr>
                        <a:t>Desarrollo de campañas en contra de la violencia infantil, con participación de sujetos y garantes de derecho. </a:t>
                      </a:r>
                      <a:endParaRPr lang="es-ES" sz="1400" b="0" dirty="0">
                        <a:effectLst/>
                        <a:latin typeface="Arial" panose="020B0604020202020204" pitchFamily="34" charset="0"/>
                        <a:ea typeface="Calibri" panose="020F0502020204030204" pitchFamily="34" charset="0"/>
                        <a:cs typeface="Arial" panose="020B0604020202020204" pitchFamily="34" charset="0"/>
                      </a:endParaRPr>
                    </a:p>
                  </a:txBody>
                  <a:tcPr marL="55026" marR="55026" marT="0" marB="0">
                    <a:solidFill>
                      <a:schemeClr val="bg1"/>
                    </a:solidFill>
                  </a:tcPr>
                </a:tc>
              </a:tr>
            </a:tbl>
          </a:graphicData>
        </a:graphic>
      </p:graphicFrame>
    </p:spTree>
    <p:extLst>
      <p:ext uri="{BB962C8B-B14F-4D97-AF65-F5344CB8AC3E}">
        <p14:creationId xmlns:p14="http://schemas.microsoft.com/office/powerpoint/2010/main" val="2770414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1027" y="543591"/>
            <a:ext cx="7409935" cy="894048"/>
          </a:xfrm>
        </p:spPr>
        <p:txBody>
          <a:bodyPr>
            <a:normAutofit/>
          </a:bodyPr>
          <a:lstStyle/>
          <a:p>
            <a:pPr algn="ctr"/>
            <a:r>
              <a:rPr lang="es-ES_tradnl" sz="2800" b="1" dirty="0" smtClean="0">
                <a:solidFill>
                  <a:schemeClr val="tx1"/>
                </a:solidFill>
                <a:latin typeface="Arial" panose="020B0604020202020204" pitchFamily="34" charset="0"/>
                <a:cs typeface="Arial" panose="020B0604020202020204" pitchFamily="34" charset="0"/>
              </a:rPr>
              <a:t>CONCLUSIÓN </a:t>
            </a:r>
            <a:r>
              <a:rPr lang="es-ES" sz="2800" b="1" dirty="0" smtClean="0">
                <a:solidFill>
                  <a:schemeClr val="bg1"/>
                </a:solidFill>
                <a:latin typeface="Arial" panose="020B0604020202020204" pitchFamily="34" charset="0"/>
                <a:cs typeface="Arial" panose="020B0604020202020204" pitchFamily="34" charset="0"/>
              </a:rPr>
              <a:t>ILLAKU</a:t>
            </a:r>
            <a:r>
              <a:rPr lang="es-ES" sz="3600" b="1" dirty="0" smtClean="0">
                <a:solidFill>
                  <a:schemeClr val="bg1"/>
                </a:solidFill>
                <a:latin typeface="Arial" panose="020B0604020202020204" pitchFamily="34" charset="0"/>
                <a:cs typeface="Arial" panose="020B0604020202020204" pitchFamily="34" charset="0"/>
              </a:rPr>
              <a:t>? </a:t>
            </a:r>
            <a:endParaRPr lang="es-ES" sz="3600" b="1" dirty="0">
              <a:solidFill>
                <a:schemeClr val="bg1"/>
              </a:solidFill>
            </a:endParaRPr>
          </a:p>
        </p:txBody>
      </p:sp>
      <p:sp>
        <p:nvSpPr>
          <p:cNvPr id="5" name="Rectángulo 4"/>
          <p:cNvSpPr/>
          <p:nvPr/>
        </p:nvSpPr>
        <p:spPr>
          <a:xfrm>
            <a:off x="469557" y="1511780"/>
            <a:ext cx="8361405" cy="512871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Aft>
                <a:spcPts val="800"/>
              </a:spcAft>
            </a:pPr>
            <a:r>
              <a:rPr lang="es-ES" sz="2200" dirty="0">
                <a:latin typeface="Arial" panose="020B0604020202020204" pitchFamily="34" charset="0"/>
                <a:ea typeface="Calibri" panose="020F0502020204030204" pitchFamily="34" charset="0"/>
                <a:cs typeface="Times New Roman" panose="02020603050405020304" pitchFamily="18" charset="0"/>
              </a:rPr>
              <a:t>En definitiva la problemática identificada en la presente propuesta, es una situación que se suscita en varios contextos de nuestro país, las cuales en su mayoría no logran encontrar justicia, ya que las instituciones supuestamente responsables no cumplen con sus roles asignados, además tenemos un sistema de justicia que no es accesible a poblaciones vulnerables como ser los niños, niñas y adolescentes, a esto debemos sumar la naturalización de la violencia por parte de los adultos, que recurren a la violencia como un recurso para educar y disciplinar a los niños, sin conocer los daños gravísimos que generan en el desarrollo </a:t>
            </a:r>
            <a:r>
              <a:rPr lang="es-ES" sz="2200" dirty="0" smtClean="0">
                <a:latin typeface="Arial" panose="020B0604020202020204" pitchFamily="34" charset="0"/>
                <a:ea typeface="Calibri" panose="020F0502020204030204" pitchFamily="34" charset="0"/>
                <a:cs typeface="Times New Roman" panose="02020603050405020304" pitchFamily="18" charset="0"/>
              </a:rPr>
              <a:t>integral, por tal situación consideramos importante implementar estrategias para prevenir toda forma de violencia infantil. </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2527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992220"/>
            <a:ext cx="7886700" cy="5183728"/>
          </a:xfrm>
        </p:spPr>
        <p:txBody>
          <a:bodyPr>
            <a:normAutofit fontScale="92500"/>
          </a:bodyPr>
          <a:lstStyle/>
          <a:p>
            <a:pPr marL="0" indent="0" algn="ctr">
              <a:buNone/>
            </a:pPr>
            <a:r>
              <a:rPr lang="es-ES" sz="4400" i="1" dirty="0" smtClean="0">
                <a:solidFill>
                  <a:schemeClr val="tx1"/>
                </a:solidFill>
                <a:latin typeface="Juice ITC" panose="04040403040A02020202" pitchFamily="82" charset="0"/>
              </a:rPr>
              <a:t>“</a:t>
            </a:r>
            <a:r>
              <a:rPr lang="es-ES" sz="4000" i="1" dirty="0">
                <a:solidFill>
                  <a:schemeClr val="tx1"/>
                </a:solidFill>
                <a:latin typeface="Shonar Bangla" panose="020B0502040204020203" pitchFamily="34" charset="0"/>
                <a:cs typeface="Shonar Bangla" panose="020B0502040204020203" pitchFamily="34" charset="0"/>
              </a:rPr>
              <a:t>U</a:t>
            </a:r>
            <a:r>
              <a:rPr lang="es-ES" sz="4000" i="1" dirty="0" smtClean="0">
                <a:solidFill>
                  <a:schemeClr val="tx1"/>
                </a:solidFill>
                <a:latin typeface="Shonar Bangla" panose="020B0502040204020203" pitchFamily="34" charset="0"/>
                <a:cs typeface="Shonar Bangla" panose="020B0502040204020203" pitchFamily="34" charset="0"/>
              </a:rPr>
              <a:t>na </a:t>
            </a:r>
            <a:r>
              <a:rPr lang="es-ES" sz="4800" b="1" i="1" dirty="0" smtClean="0">
                <a:solidFill>
                  <a:schemeClr val="tx1"/>
                </a:solidFill>
                <a:latin typeface="Shonar Bangla" panose="020B0502040204020203" pitchFamily="34" charset="0"/>
                <a:cs typeface="Shonar Bangla" panose="020B0502040204020203" pitchFamily="34" charset="0"/>
              </a:rPr>
              <a:t>vulneración </a:t>
            </a:r>
            <a:r>
              <a:rPr lang="es-ES" sz="4400" i="1" dirty="0" smtClean="0">
                <a:solidFill>
                  <a:schemeClr val="tx1"/>
                </a:solidFill>
                <a:latin typeface="Shonar Bangla" panose="020B0502040204020203" pitchFamily="34" charset="0"/>
                <a:cs typeface="Shonar Bangla" panose="020B0502040204020203" pitchFamily="34" charset="0"/>
              </a:rPr>
              <a:t>de los </a:t>
            </a:r>
            <a:r>
              <a:rPr lang="es-ES" sz="4800" b="1" i="1" dirty="0" smtClean="0">
                <a:solidFill>
                  <a:schemeClr val="tx1"/>
                </a:solidFill>
                <a:latin typeface="Shonar Bangla" panose="020B0502040204020203" pitchFamily="34" charset="0"/>
                <a:cs typeface="Shonar Bangla" panose="020B0502040204020203" pitchFamily="34" charset="0"/>
              </a:rPr>
              <a:t>derechos</a:t>
            </a:r>
            <a:r>
              <a:rPr lang="es-ES" sz="4400" i="1" dirty="0" smtClean="0">
                <a:solidFill>
                  <a:schemeClr val="tx1"/>
                </a:solidFill>
                <a:latin typeface="Shonar Bangla" panose="020B0502040204020203" pitchFamily="34" charset="0"/>
                <a:cs typeface="Shonar Bangla" panose="020B0502040204020203" pitchFamily="34" charset="0"/>
              </a:rPr>
              <a:t>, </a:t>
            </a:r>
            <a:r>
              <a:rPr lang="es-ES" sz="4000" i="1" dirty="0" smtClean="0">
                <a:solidFill>
                  <a:schemeClr val="tx1"/>
                </a:solidFill>
                <a:latin typeface="Shonar Bangla" panose="020B0502040204020203" pitchFamily="34" charset="0"/>
                <a:cs typeface="Shonar Bangla" panose="020B0502040204020203" pitchFamily="34" charset="0"/>
              </a:rPr>
              <a:t>no se trata de un </a:t>
            </a:r>
            <a:r>
              <a:rPr lang="es-ES" sz="4800" b="1" i="1" dirty="0" smtClean="0">
                <a:solidFill>
                  <a:schemeClr val="tx1"/>
                </a:solidFill>
                <a:latin typeface="Shonar Bangla" panose="020B0502040204020203" pitchFamily="34" charset="0"/>
                <a:cs typeface="Shonar Bangla" panose="020B0502040204020203" pitchFamily="34" charset="0"/>
              </a:rPr>
              <a:t>hecho privado</a:t>
            </a:r>
            <a:r>
              <a:rPr lang="es-ES" sz="4000" i="1" dirty="0" smtClean="0">
                <a:solidFill>
                  <a:schemeClr val="tx1"/>
                </a:solidFill>
                <a:latin typeface="Shonar Bangla" panose="020B0502040204020203" pitchFamily="34" charset="0"/>
                <a:cs typeface="Shonar Bangla" panose="020B0502040204020203" pitchFamily="34" charset="0"/>
              </a:rPr>
              <a:t>, porque todo lo concerniente al </a:t>
            </a:r>
            <a:r>
              <a:rPr lang="es-ES" sz="4800" b="1" i="1" dirty="0" smtClean="0">
                <a:solidFill>
                  <a:schemeClr val="tx1"/>
                </a:solidFill>
                <a:latin typeface="Shonar Bangla" panose="020B0502040204020203" pitchFamily="34" charset="0"/>
                <a:cs typeface="Shonar Bangla" panose="020B0502040204020203" pitchFamily="34" charset="0"/>
              </a:rPr>
              <a:t>desarrollo integral </a:t>
            </a:r>
            <a:r>
              <a:rPr lang="es-ES" sz="3600" i="1" dirty="0" smtClean="0">
                <a:solidFill>
                  <a:schemeClr val="tx1"/>
                </a:solidFill>
                <a:latin typeface="Shonar Bangla" panose="020B0502040204020203" pitchFamily="34" charset="0"/>
                <a:cs typeface="Shonar Bangla" panose="020B0502040204020203" pitchFamily="34" charset="0"/>
              </a:rPr>
              <a:t>de una </a:t>
            </a:r>
            <a:r>
              <a:rPr lang="es-ES" sz="5400" b="1" i="1" dirty="0" smtClean="0">
                <a:solidFill>
                  <a:schemeClr val="tx1"/>
                </a:solidFill>
                <a:latin typeface="Shonar Bangla" panose="020B0502040204020203" pitchFamily="34" charset="0"/>
                <a:cs typeface="Shonar Bangla" panose="020B0502040204020203" pitchFamily="34" charset="0"/>
              </a:rPr>
              <a:t>niña, niño </a:t>
            </a:r>
            <a:r>
              <a:rPr lang="es-ES" sz="3600" i="1" dirty="0" smtClean="0">
                <a:solidFill>
                  <a:schemeClr val="tx1"/>
                </a:solidFill>
                <a:latin typeface="Shonar Bangla" panose="020B0502040204020203" pitchFamily="34" charset="0"/>
                <a:cs typeface="Shonar Bangla" panose="020B0502040204020203" pitchFamily="34" charset="0"/>
              </a:rPr>
              <a:t>y </a:t>
            </a:r>
            <a:r>
              <a:rPr lang="es-ES" sz="5400" b="1" i="1" dirty="0" smtClean="0">
                <a:solidFill>
                  <a:schemeClr val="tx1"/>
                </a:solidFill>
                <a:latin typeface="Shonar Bangla" panose="020B0502040204020203" pitchFamily="34" charset="0"/>
                <a:cs typeface="Shonar Bangla" panose="020B0502040204020203" pitchFamily="34" charset="0"/>
              </a:rPr>
              <a:t>adolescente </a:t>
            </a:r>
            <a:r>
              <a:rPr lang="es-ES" sz="3600" i="1" dirty="0" smtClean="0">
                <a:solidFill>
                  <a:schemeClr val="tx1"/>
                </a:solidFill>
                <a:latin typeface="Shonar Bangla" panose="020B0502040204020203" pitchFamily="34" charset="0"/>
                <a:cs typeface="Shonar Bangla" panose="020B0502040204020203" pitchFamily="34" charset="0"/>
              </a:rPr>
              <a:t>es de </a:t>
            </a:r>
            <a:r>
              <a:rPr lang="es-ES" sz="4800" b="1" i="1" dirty="0" smtClean="0">
                <a:solidFill>
                  <a:schemeClr val="tx1"/>
                </a:solidFill>
                <a:latin typeface="Shonar Bangla" panose="020B0502040204020203" pitchFamily="34" charset="0"/>
                <a:cs typeface="Shonar Bangla" panose="020B0502040204020203" pitchFamily="34" charset="0"/>
              </a:rPr>
              <a:t>interés público</a:t>
            </a:r>
            <a:r>
              <a:rPr lang="es-ES" sz="4400" i="1" dirty="0" smtClean="0">
                <a:solidFill>
                  <a:schemeClr val="tx1"/>
                </a:solidFill>
                <a:latin typeface="Shonar Bangla" panose="020B0502040204020203" pitchFamily="34" charset="0"/>
                <a:cs typeface="Shonar Bangla" panose="020B0502040204020203" pitchFamily="34" charset="0"/>
              </a:rPr>
              <a:t>, la </a:t>
            </a:r>
            <a:r>
              <a:rPr lang="es-ES" sz="4800" b="1" i="1" dirty="0" smtClean="0">
                <a:solidFill>
                  <a:schemeClr val="tx1"/>
                </a:solidFill>
                <a:latin typeface="Shonar Bangla" panose="020B0502040204020203" pitchFamily="34" charset="0"/>
                <a:cs typeface="Shonar Bangla" panose="020B0502040204020203" pitchFamily="34" charset="0"/>
              </a:rPr>
              <a:t>protección</a:t>
            </a:r>
            <a:r>
              <a:rPr lang="es-ES" sz="4400" i="1" dirty="0" smtClean="0">
                <a:solidFill>
                  <a:schemeClr val="tx1"/>
                </a:solidFill>
                <a:latin typeface="Shonar Bangla" panose="020B0502040204020203" pitchFamily="34" charset="0"/>
                <a:cs typeface="Shonar Bangla" panose="020B0502040204020203" pitchFamily="34" charset="0"/>
              </a:rPr>
              <a:t> de sus </a:t>
            </a:r>
            <a:r>
              <a:rPr lang="es-ES" sz="4800" b="1" i="1" dirty="0" smtClean="0">
                <a:solidFill>
                  <a:schemeClr val="tx1"/>
                </a:solidFill>
                <a:latin typeface="Shonar Bangla" panose="020B0502040204020203" pitchFamily="34" charset="0"/>
                <a:cs typeface="Shonar Bangla" panose="020B0502040204020203" pitchFamily="34" charset="0"/>
              </a:rPr>
              <a:t>derechos </a:t>
            </a:r>
            <a:r>
              <a:rPr lang="es-ES" sz="4400" i="1" dirty="0" smtClean="0">
                <a:solidFill>
                  <a:schemeClr val="tx1"/>
                </a:solidFill>
                <a:latin typeface="Shonar Bangla" panose="020B0502040204020203" pitchFamily="34" charset="0"/>
                <a:cs typeface="Shonar Bangla" panose="020B0502040204020203" pitchFamily="34" charset="0"/>
              </a:rPr>
              <a:t>es responsabilidad de la </a:t>
            </a:r>
            <a:r>
              <a:rPr lang="es-ES" sz="4800" b="1" i="1" dirty="0" smtClean="0">
                <a:solidFill>
                  <a:schemeClr val="tx1"/>
                </a:solidFill>
                <a:latin typeface="Shonar Bangla" panose="020B0502040204020203" pitchFamily="34" charset="0"/>
                <a:cs typeface="Shonar Bangla" panose="020B0502040204020203" pitchFamily="34" charset="0"/>
              </a:rPr>
              <a:t>comunidad educativa </a:t>
            </a:r>
            <a:r>
              <a:rPr lang="es-ES" sz="4400" i="1" dirty="0" smtClean="0">
                <a:solidFill>
                  <a:schemeClr val="tx1"/>
                </a:solidFill>
                <a:latin typeface="Shonar Bangla" panose="020B0502040204020203" pitchFamily="34" charset="0"/>
                <a:cs typeface="Shonar Bangla" panose="020B0502040204020203" pitchFamily="34" charset="0"/>
              </a:rPr>
              <a:t>en su conjunto”. </a:t>
            </a:r>
            <a:endParaRPr lang="es-ES" sz="4400" i="1" dirty="0">
              <a:solidFill>
                <a:schemeClr val="tx1"/>
              </a:solidFill>
              <a:latin typeface="Shonar Bangla" panose="020B0502040204020203" pitchFamily="34" charset="0"/>
              <a:cs typeface="Shonar Bangla" panose="020B0502040204020203" pitchFamily="34" charset="0"/>
            </a:endParaRPr>
          </a:p>
        </p:txBody>
      </p:sp>
    </p:spTree>
    <p:extLst>
      <p:ext uri="{BB962C8B-B14F-4D97-AF65-F5344CB8AC3E}">
        <p14:creationId xmlns:p14="http://schemas.microsoft.com/office/powerpoint/2010/main" val="2835995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768</TotalTime>
  <Words>1205</Words>
  <Application>Microsoft Office PowerPoint</Application>
  <PresentationFormat>Presentación en pantalla (4:3)</PresentationFormat>
  <Paragraphs>49</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Espiral</vt:lpstr>
      <vt:lpstr>TITULO: NIÑOS, NIÑAS Y ADOLESCENTES PROTAGONISTAS DE SU DERECHO A LA PROTECCION EN LA UNIDAD EDUCATIVA DE CONDES, MUNICIPIO DE TACOBAMBA, POTOSI”</vt:lpstr>
      <vt:lpstr>INTRODUCCIÓN </vt:lpstr>
      <vt:lpstr>2. HIPOTESIS </vt:lpstr>
      <vt:lpstr>4. OBJETIVOS ESPECIFICOS  </vt:lpstr>
      <vt:lpstr>5. RESULTADOS </vt:lpstr>
      <vt:lpstr>6. INDICADORES </vt:lpstr>
      <vt:lpstr>6. ACTIVIDADES  </vt:lpstr>
      <vt:lpstr>CONCLUSIÓN ILLAKU?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IMPLEMENTACIÓN DEL BUZÓN DE DENUNCIAS “WILLAKU”</dc:title>
  <dc:creator>Usuario</dc:creator>
  <cp:lastModifiedBy>PC</cp:lastModifiedBy>
  <cp:revision>62</cp:revision>
  <dcterms:created xsi:type="dcterms:W3CDTF">2020-04-08T02:59:25Z</dcterms:created>
  <dcterms:modified xsi:type="dcterms:W3CDTF">2022-02-22T16:21:09Z</dcterms:modified>
</cp:coreProperties>
</file>